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6" r:id="rId2"/>
    <p:sldId id="267" r:id="rId3"/>
    <p:sldId id="268" r:id="rId4"/>
    <p:sldId id="269" r:id="rId5"/>
    <p:sldId id="270" r:id="rId6"/>
    <p:sldId id="27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uke Surgery" initials="DS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58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D3926E-0830-4C7D-8F1F-6C74A503991B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6273A3-942D-41B5-A43D-F4D6FB791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158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525" y="6400800"/>
            <a:ext cx="9163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77033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525" y="6400800"/>
            <a:ext cx="9163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34423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0502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525" y="6400800"/>
            <a:ext cx="9163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69277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525" y="6400800"/>
            <a:ext cx="9163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01687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525" y="6400800"/>
            <a:ext cx="9163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80418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525" y="6400800"/>
            <a:ext cx="9163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23021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pic>
        <p:nvPicPr>
          <p:cNvPr id="11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525" y="6400800"/>
            <a:ext cx="9163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5548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DD8928DF-ABCD-44F4-9391-BCD6945D64F4}" type="datetimeFigureOut">
              <a:rPr lang="en-US">
                <a:solidFill>
                  <a:prstClr val="white"/>
                </a:solidFill>
              </a:rPr>
              <a:pPr/>
              <a:t>11/2/2016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A04D3B8F-0F8C-42DA-95E6-7C2D7C30F035}" type="slidenum">
              <a:rPr lang="en-US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9347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rnd" cmpd="thinThick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 userDrawn="1"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-9525" y="6400800"/>
            <a:ext cx="9163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82614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Duke Surgery </a:t>
            </a:r>
            <a:r>
              <a:rPr lang="en-US" dirty="0" smtClean="0"/>
              <a:t>Research </a:t>
            </a:r>
            <a:r>
              <a:rPr lang="en-US" dirty="0" smtClean="0"/>
              <a:t>Training Fellowship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3352800"/>
            <a:ext cx="5638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David </a:t>
            </a:r>
            <a:r>
              <a:rPr lang="en-US" sz="2400" dirty="0"/>
              <a:t>Harpole, M.D.</a:t>
            </a:r>
          </a:p>
          <a:p>
            <a:r>
              <a:rPr lang="en-US" sz="2400" dirty="0" smtClean="0"/>
              <a:t>Professor </a:t>
            </a:r>
            <a:r>
              <a:rPr lang="en-US" sz="2400" dirty="0"/>
              <a:t>of Surgery</a:t>
            </a:r>
          </a:p>
          <a:p>
            <a:r>
              <a:rPr lang="en-US" sz="2400" dirty="0"/>
              <a:t>Associate Professor of Pathology</a:t>
            </a:r>
          </a:p>
          <a:p>
            <a:r>
              <a:rPr lang="en-US" sz="2400" dirty="0"/>
              <a:t>Director of the Surgery Research Training Fellowship</a:t>
            </a:r>
          </a:p>
          <a:p>
            <a:r>
              <a:rPr lang="en-US" sz="2400" dirty="0"/>
              <a:t>Department of Surgery</a:t>
            </a:r>
          </a:p>
          <a:p>
            <a:r>
              <a:rPr lang="en-US" sz="2400" dirty="0"/>
              <a:t>Duke University Medical Center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6302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85173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An </a:t>
            </a:r>
            <a:r>
              <a:rPr lang="en-US" dirty="0" smtClean="0"/>
              <a:t>integrated 2-year research training fellowship was established by Dr. Sabiston in 1964</a:t>
            </a:r>
          </a:p>
          <a:p>
            <a:r>
              <a:rPr lang="en-US" dirty="0" smtClean="0"/>
              <a:t>Historically included a Basic / Translational science experience with an established investigator – mentor </a:t>
            </a:r>
          </a:p>
          <a:p>
            <a:r>
              <a:rPr lang="en-US" dirty="0" smtClean="0"/>
              <a:t>More recent inclusions of </a:t>
            </a:r>
            <a:r>
              <a:rPr lang="en-US" dirty="0" smtClean="0"/>
              <a:t>diversity </a:t>
            </a:r>
            <a:r>
              <a:rPr lang="en-US" dirty="0" smtClean="0"/>
              <a:t>of research</a:t>
            </a:r>
          </a:p>
          <a:p>
            <a:pPr lvl="1"/>
            <a:r>
              <a:rPr lang="en-US" dirty="0" smtClean="0"/>
              <a:t>Health Outcomes </a:t>
            </a:r>
            <a:r>
              <a:rPr lang="en-US" dirty="0" smtClean="0"/>
              <a:t>(</a:t>
            </a:r>
            <a:r>
              <a:rPr lang="en-US" dirty="0" smtClean="0"/>
              <a:t>MPH or MHS)</a:t>
            </a:r>
          </a:p>
          <a:p>
            <a:pPr lvl="1"/>
            <a:r>
              <a:rPr lang="en-US" dirty="0" smtClean="0"/>
              <a:t>Research on Education</a:t>
            </a:r>
          </a:p>
          <a:p>
            <a:pPr lvl="1"/>
            <a:r>
              <a:rPr lang="en-US" dirty="0" smtClean="0"/>
              <a:t>Clinical Trials (MHS)</a:t>
            </a:r>
          </a:p>
          <a:p>
            <a:pPr lvl="1"/>
            <a:r>
              <a:rPr lang="en-US" dirty="0" smtClean="0"/>
              <a:t>Health Disparities, Health Economics, Global Health</a:t>
            </a:r>
          </a:p>
          <a:p>
            <a:pPr lvl="1"/>
            <a:r>
              <a:rPr lang="en-US" dirty="0" smtClean="0"/>
              <a:t>Others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52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01"/>
            <a:ext cx="8229600" cy="1143000"/>
          </a:xfrm>
        </p:spPr>
        <p:txBody>
          <a:bodyPr/>
          <a:lstStyle/>
          <a:p>
            <a:r>
              <a:rPr lang="en-US" dirty="0" smtClean="0"/>
              <a:t>Research Fellowship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7630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sz="3500" dirty="0" smtClean="0"/>
              <a:t>Usually 24 months:  R3 and R4 </a:t>
            </a:r>
            <a:r>
              <a:rPr lang="en-US" sz="3900" dirty="0" smtClean="0"/>
              <a:t>years</a:t>
            </a:r>
          </a:p>
          <a:p>
            <a:pPr lvl="1"/>
            <a:r>
              <a:rPr lang="en-US" sz="3300" dirty="0" smtClean="0"/>
              <a:t>Exceptions for some MD / PhDs (shorter or longer)</a:t>
            </a:r>
          </a:p>
          <a:p>
            <a:r>
              <a:rPr lang="en-US" sz="3500" dirty="0" smtClean="0"/>
              <a:t>Fully funded salary for interval</a:t>
            </a:r>
          </a:p>
          <a:p>
            <a:pPr lvl="1"/>
            <a:r>
              <a:rPr lang="en-US" sz="3300" dirty="0" smtClean="0"/>
              <a:t>Foundation / Society grant application recommended</a:t>
            </a:r>
          </a:p>
          <a:p>
            <a:pPr lvl="1"/>
            <a:r>
              <a:rPr lang="en-US" sz="3300" dirty="0" smtClean="0"/>
              <a:t>At least 1 NRSA application Mandatory</a:t>
            </a:r>
          </a:p>
          <a:p>
            <a:r>
              <a:rPr lang="en-US" sz="3500" dirty="0" smtClean="0"/>
              <a:t>Expectation of:</a:t>
            </a:r>
          </a:p>
          <a:p>
            <a:pPr lvl="1"/>
            <a:r>
              <a:rPr lang="en-US" sz="3300" dirty="0" smtClean="0"/>
              <a:t> </a:t>
            </a:r>
            <a:r>
              <a:rPr lang="en-US" sz="3600" dirty="0" smtClean="0"/>
              <a:t>National presentations high impact meetings</a:t>
            </a:r>
            <a:endParaRPr lang="en-US" sz="3300" dirty="0" smtClean="0"/>
          </a:p>
          <a:p>
            <a:pPr lvl="2"/>
            <a:r>
              <a:rPr lang="en-US" sz="2800" dirty="0" smtClean="0"/>
              <a:t> (1 or more per year)</a:t>
            </a:r>
          </a:p>
          <a:p>
            <a:pPr lvl="1"/>
            <a:r>
              <a:rPr lang="en-US" sz="3600" dirty="0" smtClean="0"/>
              <a:t>All projects should have publications at least in preparation prior to leaving lab</a:t>
            </a:r>
          </a:p>
          <a:p>
            <a:pPr lvl="2"/>
            <a:r>
              <a:rPr lang="en-US" sz="2800" dirty="0" smtClean="0"/>
              <a:t>Expectation of more presentation during SAR years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45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21499"/>
          </a:xfrm>
        </p:spPr>
        <p:txBody>
          <a:bodyPr/>
          <a:lstStyle/>
          <a:p>
            <a:r>
              <a:rPr lang="en-US" dirty="0" smtClean="0"/>
              <a:t>Logistics and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839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500" u="sng" dirty="0" smtClean="0"/>
              <a:t>Schedule </a:t>
            </a:r>
            <a:r>
              <a:rPr lang="en-US" sz="3500" u="sng" dirty="0" smtClean="0"/>
              <a:t>Organized by </a:t>
            </a:r>
            <a:r>
              <a:rPr lang="en-US" sz="3500" u="sng" dirty="0" smtClean="0"/>
              <a:t>Annual </a:t>
            </a:r>
            <a:r>
              <a:rPr lang="en-US" sz="3500" u="sng" dirty="0"/>
              <a:t>R</a:t>
            </a:r>
            <a:r>
              <a:rPr lang="en-US" sz="3500" u="sng" dirty="0" smtClean="0"/>
              <a:t>esidency </a:t>
            </a:r>
            <a:r>
              <a:rPr lang="en-US" sz="3500" u="sng" dirty="0"/>
              <a:t>C</a:t>
            </a:r>
            <a:r>
              <a:rPr lang="en-US" sz="3500" u="sng" dirty="0" smtClean="0"/>
              <a:t>lass</a:t>
            </a:r>
            <a:endParaRPr lang="en-US" u="sng" dirty="0" smtClean="0"/>
          </a:p>
          <a:p>
            <a:r>
              <a:rPr lang="en-US" dirty="0" smtClean="0"/>
              <a:t>R1 July (intern) year – Orientation</a:t>
            </a:r>
          </a:p>
          <a:p>
            <a:r>
              <a:rPr lang="en-US" dirty="0" smtClean="0"/>
              <a:t>R1 August – September </a:t>
            </a:r>
            <a:r>
              <a:rPr lang="en-US" dirty="0" smtClean="0"/>
              <a:t>– Define </a:t>
            </a:r>
            <a:r>
              <a:rPr lang="en-US" dirty="0" smtClean="0"/>
              <a:t>area of interest</a:t>
            </a:r>
          </a:p>
          <a:p>
            <a:r>
              <a:rPr lang="en-US" dirty="0" smtClean="0"/>
              <a:t>R1 October-November </a:t>
            </a:r>
            <a:r>
              <a:rPr lang="en-US" dirty="0" smtClean="0"/>
              <a:t>– Interview </a:t>
            </a:r>
            <a:r>
              <a:rPr lang="en-US" dirty="0" smtClean="0"/>
              <a:t>labs / mentors</a:t>
            </a:r>
          </a:p>
          <a:p>
            <a:r>
              <a:rPr lang="en-US" dirty="0" smtClean="0"/>
              <a:t>R1 December </a:t>
            </a:r>
            <a:r>
              <a:rPr lang="en-US" dirty="0" smtClean="0"/>
              <a:t>– Selection </a:t>
            </a:r>
            <a:r>
              <a:rPr lang="en-US" dirty="0" smtClean="0"/>
              <a:t>of potential project</a:t>
            </a:r>
          </a:p>
          <a:p>
            <a:r>
              <a:rPr lang="en-US" dirty="0" smtClean="0"/>
              <a:t>R1 January </a:t>
            </a:r>
            <a:r>
              <a:rPr lang="en-US" dirty="0" smtClean="0"/>
              <a:t>– Early </a:t>
            </a:r>
            <a:r>
              <a:rPr lang="en-US" dirty="0" smtClean="0"/>
              <a:t>grant application structured</a:t>
            </a:r>
          </a:p>
          <a:p>
            <a:pPr lvl="1"/>
            <a:r>
              <a:rPr lang="en-US" dirty="0" smtClean="0"/>
              <a:t>Presentation to Dr. Kirk of early research plan</a:t>
            </a:r>
          </a:p>
          <a:p>
            <a:pPr lvl="1"/>
            <a:r>
              <a:rPr lang="en-US" dirty="0" smtClean="0"/>
              <a:t>Identification of appropriate Foundation / Society grant</a:t>
            </a:r>
          </a:p>
          <a:p>
            <a:r>
              <a:rPr lang="en-US" dirty="0" smtClean="0"/>
              <a:t>R1 </a:t>
            </a:r>
            <a:r>
              <a:rPr lang="en-US" dirty="0" smtClean="0"/>
              <a:t>March-April – </a:t>
            </a:r>
            <a:r>
              <a:rPr lang="en-US" dirty="0" smtClean="0"/>
              <a:t>Submission of small grants 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11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897699"/>
          </a:xfrm>
        </p:spPr>
        <p:txBody>
          <a:bodyPr/>
          <a:lstStyle/>
          <a:p>
            <a:r>
              <a:rPr lang="en-US" dirty="0" smtClean="0"/>
              <a:t>Logistics / Timeline </a:t>
            </a:r>
            <a:r>
              <a:rPr lang="en-US" dirty="0" err="1" smtClean="0"/>
              <a:t>Con’t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R2 Summer-Fall </a:t>
            </a:r>
            <a:endParaRPr lang="en-US" dirty="0" smtClean="0"/>
          </a:p>
          <a:p>
            <a:pPr lvl="1"/>
            <a:r>
              <a:rPr lang="en-US" dirty="0" smtClean="0"/>
              <a:t>Q2 </a:t>
            </a:r>
            <a:r>
              <a:rPr lang="en-US" dirty="0" smtClean="0"/>
              <a:t>week meeting with mentor</a:t>
            </a:r>
          </a:p>
          <a:p>
            <a:pPr lvl="1"/>
            <a:r>
              <a:rPr lang="en-US" dirty="0" smtClean="0"/>
              <a:t>Complete NRSA application</a:t>
            </a:r>
          </a:p>
          <a:p>
            <a:r>
              <a:rPr lang="en-US" dirty="0" smtClean="0"/>
              <a:t>R2 November: </a:t>
            </a:r>
          </a:p>
          <a:p>
            <a:pPr lvl="1"/>
            <a:r>
              <a:rPr lang="en-US" dirty="0" smtClean="0"/>
              <a:t>NRSA Mock Study Section</a:t>
            </a:r>
          </a:p>
          <a:p>
            <a:pPr lvl="2"/>
            <a:r>
              <a:rPr lang="en-US" dirty="0" smtClean="0"/>
              <a:t>Each resident assigned as primary and secondary reviewer of an NRSA</a:t>
            </a:r>
          </a:p>
          <a:p>
            <a:pPr lvl="2"/>
            <a:r>
              <a:rPr lang="en-US" dirty="0" smtClean="0"/>
              <a:t>Use NIH-CSR grant scoring template</a:t>
            </a:r>
          </a:p>
          <a:p>
            <a:pPr lvl="1"/>
            <a:r>
              <a:rPr lang="en-US" dirty="0" smtClean="0"/>
              <a:t>PowerPoint </a:t>
            </a:r>
            <a:r>
              <a:rPr lang="en-US" dirty="0" smtClean="0"/>
              <a:t>presentation of grant to Dr. Kirk </a:t>
            </a:r>
          </a:p>
          <a:p>
            <a:r>
              <a:rPr lang="en-US" dirty="0" smtClean="0"/>
              <a:t>NRSA Submission December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94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r>
              <a:rPr lang="en-US" dirty="0" smtClean="0"/>
              <a:t>R3 and R4 Research Years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534400" cy="4373563"/>
          </a:xfrm>
        </p:spPr>
        <p:txBody>
          <a:bodyPr/>
          <a:lstStyle/>
          <a:p>
            <a:pPr marL="0" indent="0">
              <a:buNone/>
            </a:pPr>
            <a:r>
              <a:rPr lang="en-US" sz="3000" dirty="0" smtClean="0"/>
              <a:t>Bi-monthly </a:t>
            </a:r>
            <a:r>
              <a:rPr lang="en-US" sz="3000" dirty="0" smtClean="0"/>
              <a:t>group meetings</a:t>
            </a:r>
          </a:p>
          <a:p>
            <a:pPr lvl="1"/>
            <a:r>
              <a:rPr lang="en-US" dirty="0" smtClean="0"/>
              <a:t>Individual progress reports</a:t>
            </a:r>
          </a:p>
          <a:p>
            <a:pPr lvl="1"/>
            <a:r>
              <a:rPr lang="en-US" dirty="0" smtClean="0"/>
              <a:t>Presentations of results to-date</a:t>
            </a:r>
          </a:p>
          <a:p>
            <a:pPr lvl="2"/>
            <a:r>
              <a:rPr lang="en-US" sz="2600" dirty="0" smtClean="0"/>
              <a:t>Failure is important in research</a:t>
            </a:r>
          </a:p>
          <a:p>
            <a:pPr lvl="3"/>
            <a:r>
              <a:rPr lang="en-US" sz="2400" dirty="0" smtClean="0"/>
              <a:t>Overcoming common research Pitfalls</a:t>
            </a:r>
          </a:p>
          <a:p>
            <a:pPr lvl="3"/>
            <a:r>
              <a:rPr lang="en-US" sz="2400" dirty="0" smtClean="0"/>
              <a:t>Stimulating new areas of investigation</a:t>
            </a:r>
          </a:p>
          <a:p>
            <a:pPr lvl="1"/>
            <a:r>
              <a:rPr lang="en-US" dirty="0" smtClean="0"/>
              <a:t>Review of potential abstract submissions</a:t>
            </a:r>
          </a:p>
          <a:p>
            <a:pPr lvl="2"/>
            <a:r>
              <a:rPr lang="en-US" dirty="0" smtClean="0"/>
              <a:t>Approval by mentor, </a:t>
            </a:r>
            <a:r>
              <a:rPr lang="en-US" dirty="0" err="1" smtClean="0"/>
              <a:t>Harpole</a:t>
            </a:r>
            <a:r>
              <a:rPr lang="en-US" dirty="0" smtClean="0"/>
              <a:t> and Kirk prior to submission</a:t>
            </a:r>
          </a:p>
          <a:p>
            <a:pPr lvl="1"/>
            <a:r>
              <a:rPr lang="en-US" dirty="0" smtClean="0"/>
              <a:t>Review of manuscripts for submission</a:t>
            </a:r>
          </a:p>
        </p:txBody>
      </p:sp>
    </p:spTree>
    <p:extLst>
      <p:ext uri="{BB962C8B-B14F-4D97-AF65-F5344CB8AC3E}">
        <p14:creationId xmlns:p14="http://schemas.microsoft.com/office/powerpoint/2010/main" val="201249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Custom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F6FC6"/>
      </a:accent2>
      <a:accent3>
        <a:srgbClr val="0F6FC6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1562</TotalTime>
  <Words>333</Words>
  <Application>Microsoft Office PowerPoint</Application>
  <PresentationFormat>On-screen Show (4:3)</PresentationFormat>
  <Paragraphs>58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Origin</vt:lpstr>
      <vt:lpstr>Duke Surgery Research Training Fellowship </vt:lpstr>
      <vt:lpstr>Background</vt:lpstr>
      <vt:lpstr>Research Fellowship</vt:lpstr>
      <vt:lpstr>Logistics and Timeline</vt:lpstr>
      <vt:lpstr>Logistics / Timeline Con’t</vt:lpstr>
      <vt:lpstr>R3 and R4 Research Years</vt:lpstr>
    </vt:vector>
  </TitlesOfParts>
  <Company>Duke University Health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Surgery Research Day Agenda</dc:title>
  <dc:creator>Duke Surgery</dc:creator>
  <cp:lastModifiedBy>Duke Surgery</cp:lastModifiedBy>
  <cp:revision>55</cp:revision>
  <dcterms:created xsi:type="dcterms:W3CDTF">2016-01-21T13:49:11Z</dcterms:created>
  <dcterms:modified xsi:type="dcterms:W3CDTF">2016-11-02T18:45:58Z</dcterms:modified>
</cp:coreProperties>
</file>